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8" autoAdjust="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7EA3F540-FE87-41E9-A235-D9041E0E0A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4C17DD8-84AF-4EB9-9557-AB1C0330B3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658AD-667A-447C-9390-E71043034E97}" type="datetimeFigureOut">
              <a:rPr lang="fr-FR" smtClean="0"/>
              <a:t>05/02/2020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39DE42-9A3A-46E5-8973-C9B0B4C462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FFAC62-5CB8-4CC9-8DC9-D2E88251AB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B129A-2B19-4071-964D-74643083C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1192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E04F4-FA29-4B09-BCF4-65FEC86DEAEF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 dirty="0"/>
              <a:t>Modifiez les styles du texte du masque</a:t>
            </a:r>
            <a:endParaRPr lang="fr-FR" dirty="0"/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7C17D2-97F6-442D-8E69-9D298721DAF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3421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11985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05416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877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8631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1039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C17D2-97F6-442D-8E69-9D298721DAF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0333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19D660A-ECF6-481C-9B60-C152AC7044BB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a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a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44B737-BAAB-4FD6-992F-98A387278F79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a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a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5F38C2D-E1AD-4379-A5CC-F384D07BF2BA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a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36F770-2C02-4913-A33E-F30119A8EF88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a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4E4C2E9-EBCE-47E6-B14A-8CCFB5877A3A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a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6B395B-FC0A-4FB9-AB72-5EAD4FFFCBE3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re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 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à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201069-9664-47E2-8F0B-1AE85DF9CFA4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8" name="Espace réservé a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à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1FAC92-A9AF-4A07-9FBA-F647608AB07B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4" name="Espace réservé a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DB2C01-F30B-4179-BA04-A8ECE0ECC909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3" name="Espace réservé a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A7744E9-9648-48DA-B33D-2DEAC9192E81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à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80482B-311F-48A8-9A95-A022EF9D97A5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6" name="Espace réservé a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itre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à la date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4B992562-C466-488D-88D1-41F3F31AF337}" type="datetime1">
              <a:rPr lang="fr-FR" noProof="0" smtClean="0"/>
              <a:t>05/02/2020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a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pic>
        <p:nvPicPr>
          <p:cNvPr id="7" name="Image 6" descr="Connexions numérique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e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fr-FR" sz="4200" dirty="0">
                <a:solidFill>
                  <a:schemeClr val="bg1"/>
                </a:solidFill>
              </a:rPr>
              <a:t>DATA ANALYSIS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7"/>
            <a:ext cx="10993546" cy="687064"/>
          </a:xfrm>
        </p:spPr>
        <p:txBody>
          <a:bodyPr rtlCol="0">
            <a:normAutofit fontScale="62500" lnSpcReduction="20000"/>
          </a:bodyPr>
          <a:lstStyle/>
          <a:p>
            <a:pPr rtl="0"/>
            <a:r>
              <a:rPr lang="fr-FR" dirty="0">
                <a:solidFill>
                  <a:srgbClr val="7CEBFF"/>
                </a:solidFill>
              </a:rPr>
              <a:t>Etude réalisée par :  Amir </a:t>
            </a:r>
            <a:r>
              <a:rPr lang="fr-FR" dirty="0" err="1">
                <a:solidFill>
                  <a:srgbClr val="7CEBFF"/>
                </a:solidFill>
              </a:rPr>
              <a:t>benadouda</a:t>
            </a:r>
            <a:endParaRPr lang="fr-FR" dirty="0">
              <a:solidFill>
                <a:srgbClr val="7CEBFF"/>
              </a:solidFill>
            </a:endParaRPr>
          </a:p>
          <a:p>
            <a:pPr rtl="0"/>
            <a:r>
              <a:rPr lang="fr-FR" dirty="0">
                <a:solidFill>
                  <a:srgbClr val="7CEBFF"/>
                </a:solidFill>
              </a:rPr>
              <a:t>Encadrant : m. </a:t>
            </a:r>
            <a:r>
              <a:rPr lang="fr-FR" dirty="0" err="1">
                <a:solidFill>
                  <a:srgbClr val="7CEBFF"/>
                </a:solidFill>
              </a:rPr>
              <a:t>luc</a:t>
            </a:r>
            <a:r>
              <a:rPr lang="fr-FR" dirty="0">
                <a:solidFill>
                  <a:srgbClr val="7CEBFF"/>
                </a:solidFill>
              </a:rPr>
              <a:t> </a:t>
            </a:r>
            <a:r>
              <a:rPr lang="fr-FR" dirty="0" err="1">
                <a:solidFill>
                  <a:srgbClr val="7CEBFF"/>
                </a:solidFill>
              </a:rPr>
              <a:t>bertin</a:t>
            </a:r>
            <a:endParaRPr lang="fr-FR" dirty="0">
              <a:solidFill>
                <a:srgbClr val="7CEBFF"/>
              </a:solidFill>
            </a:endParaRPr>
          </a:p>
          <a:p>
            <a:pPr rtl="0"/>
            <a:r>
              <a:rPr lang="fr-FR" dirty="0">
                <a:solidFill>
                  <a:srgbClr val="7CEBFF"/>
                </a:solidFill>
              </a:rPr>
              <a:t>DATE : Janvier 2020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B8F6F44-2892-4BE9-815D-44D2A3FBCEE4}"/>
              </a:ext>
            </a:extLst>
          </p:cNvPr>
          <p:cNvSpPr txBox="1"/>
          <p:nvPr/>
        </p:nvSpPr>
        <p:spPr>
          <a:xfrm>
            <a:off x="218226" y="1005830"/>
            <a:ext cx="117194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bg1"/>
                </a:solidFill>
              </a:rPr>
              <a:t>« </a:t>
            </a:r>
            <a:r>
              <a:rPr lang="en-US" sz="3200" b="1" dirty="0">
                <a:solidFill>
                  <a:schemeClr val="bg1"/>
                </a:solidFill>
              </a:rPr>
              <a:t>Smartphone Based Recognition Of Human Activities And Postural Transitions </a:t>
            </a:r>
            <a:r>
              <a:rPr lang="fr-FR" sz="3200" b="1" dirty="0">
                <a:solidFill>
                  <a:schemeClr val="bg1"/>
                </a:solidFill>
              </a:rPr>
              <a:t>»</a:t>
            </a:r>
            <a:endParaRPr lang="fr-FR" sz="3200" b="1" dirty="0"/>
          </a:p>
        </p:txBody>
      </p:sp>
      <p:pic>
        <p:nvPicPr>
          <p:cNvPr id="1026" name="Picture 2" descr="Résultat de recherche d'images pour &quot;esilv logo&quot;&quot;">
            <a:extLst>
              <a:ext uri="{FF2B5EF4-FFF2-40B4-BE49-F238E27FC236}">
                <a16:creationId xmlns:a16="http://schemas.microsoft.com/office/drawing/2014/main" id="{B040B1E0-1179-4044-BFC6-01C2DBBE1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7231" y="5740022"/>
            <a:ext cx="1766037" cy="648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Introduction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0457252-135F-480C-BE95-7EAD916BC35B}"/>
              </a:ext>
            </a:extLst>
          </p:cNvPr>
          <p:cNvSpPr txBox="1"/>
          <p:nvPr/>
        </p:nvSpPr>
        <p:spPr>
          <a:xfrm>
            <a:off x="581193" y="2484491"/>
            <a:ext cx="55290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Le Data Set:</a:t>
            </a:r>
          </a:p>
          <a:p>
            <a:endParaRPr lang="en-US" dirty="0"/>
          </a:p>
          <a:p>
            <a:r>
              <a:rPr lang="en-US" dirty="0" err="1"/>
              <a:t>Créée</a:t>
            </a:r>
            <a:r>
              <a:rPr lang="en-US" dirty="0"/>
              <a:t> à </a:t>
            </a:r>
            <a:r>
              <a:rPr lang="en-US" dirty="0" err="1"/>
              <a:t>partir</a:t>
            </a:r>
            <a:r>
              <a:rPr lang="en-US" dirty="0"/>
              <a:t> de </a:t>
            </a:r>
            <a:r>
              <a:rPr lang="en-US" dirty="0" err="1"/>
              <a:t>données</a:t>
            </a:r>
            <a:r>
              <a:rPr lang="en-US" dirty="0"/>
              <a:t> </a:t>
            </a:r>
            <a:r>
              <a:rPr lang="en-US" dirty="0" err="1"/>
              <a:t>relevées</a:t>
            </a:r>
            <a:r>
              <a:rPr lang="en-US" dirty="0"/>
              <a:t> sur 30 </a:t>
            </a:r>
            <a:r>
              <a:rPr lang="en-US" dirty="0" err="1"/>
              <a:t>volontaires</a:t>
            </a:r>
            <a:r>
              <a:rPr lang="en-US" dirty="0"/>
              <a:t> </a:t>
            </a:r>
            <a:r>
              <a:rPr lang="en-US" dirty="0" err="1"/>
              <a:t>agés</a:t>
            </a:r>
            <a:r>
              <a:rPr lang="en-US" dirty="0"/>
              <a:t> de 19 à 48 </a:t>
            </a:r>
            <a:r>
              <a:rPr lang="en-US" dirty="0" err="1"/>
              <a:t>ans</a:t>
            </a:r>
            <a:r>
              <a:rPr lang="en-US" dirty="0"/>
              <a:t> </a:t>
            </a:r>
            <a:r>
              <a:rPr lang="en-US" dirty="0" err="1"/>
              <a:t>ayant</a:t>
            </a:r>
            <a:r>
              <a:rPr lang="en-US" dirty="0"/>
              <a:t> </a:t>
            </a:r>
            <a:r>
              <a:rPr lang="en-US" dirty="0" err="1"/>
              <a:t>chacun</a:t>
            </a:r>
            <a:r>
              <a:rPr lang="en-US" dirty="0"/>
              <a:t> </a:t>
            </a:r>
            <a:r>
              <a:rPr lang="en-US" dirty="0" err="1"/>
              <a:t>réalisé</a:t>
            </a:r>
            <a:r>
              <a:rPr lang="en-US" dirty="0"/>
              <a:t> 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série</a:t>
            </a:r>
            <a:r>
              <a:rPr lang="en-US" dirty="0"/>
              <a:t> de 12 actions. 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 err="1"/>
              <a:t>L'Objectif</a:t>
            </a:r>
            <a:r>
              <a:rPr lang="en-US" b="1" dirty="0"/>
              <a:t>:</a:t>
            </a:r>
          </a:p>
          <a:p>
            <a:endParaRPr lang="en-US" dirty="0"/>
          </a:p>
          <a:p>
            <a:r>
              <a:rPr lang="en-US" dirty="0"/>
              <a:t>Essayer de </a:t>
            </a:r>
            <a:r>
              <a:rPr lang="en-US" dirty="0" err="1"/>
              <a:t>prédire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position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changement</a:t>
            </a:r>
            <a:r>
              <a:rPr lang="en-US" dirty="0"/>
              <a:t> de position à </a:t>
            </a:r>
            <a:r>
              <a:rPr lang="en-US" dirty="0" err="1"/>
              <a:t>partir</a:t>
            </a:r>
            <a:r>
              <a:rPr lang="en-US" dirty="0"/>
              <a:t> des </a:t>
            </a:r>
            <a:r>
              <a:rPr lang="en-US" dirty="0" err="1"/>
              <a:t>données</a:t>
            </a:r>
            <a:r>
              <a:rPr lang="en-US" dirty="0"/>
              <a:t> </a:t>
            </a:r>
            <a:r>
              <a:rPr lang="en-US" dirty="0" err="1"/>
              <a:t>relevée</a:t>
            </a:r>
            <a:r>
              <a:rPr lang="en-US" dirty="0"/>
              <a:t> par </a:t>
            </a:r>
            <a:r>
              <a:rPr lang="en-US" dirty="0" err="1"/>
              <a:t>l'accéléromètre</a:t>
            </a:r>
            <a:r>
              <a:rPr lang="en-US" dirty="0"/>
              <a:t> et le gyroscope d'un </a:t>
            </a:r>
            <a:r>
              <a:rPr lang="en-US" dirty="0" err="1"/>
              <a:t>smarphone</a:t>
            </a:r>
            <a:r>
              <a:rPr lang="en-US" dirty="0"/>
              <a:t>.</a:t>
            </a:r>
          </a:p>
        </p:txBody>
      </p:sp>
      <p:pic>
        <p:nvPicPr>
          <p:cNvPr id="26" name="Picture 4" descr="A picture containing clock&#10;&#10;Description generated with very high confidence">
            <a:extLst>
              <a:ext uri="{FF2B5EF4-FFF2-40B4-BE49-F238E27FC236}">
                <a16:creationId xmlns:a16="http://schemas.microsoft.com/office/drawing/2014/main" id="{EB58DC1D-727E-49B7-A9F5-8244D3FDC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860" y="2111783"/>
            <a:ext cx="1552575" cy="1676400"/>
          </a:xfrm>
          <a:prstGeom prst="rect">
            <a:avLst/>
          </a:prstGeom>
        </p:spPr>
      </p:pic>
      <p:pic>
        <p:nvPicPr>
          <p:cNvPr id="27" name="Picture 6" descr="A picture containing mug, bottle&#10;&#10;Description generated with very high confidence">
            <a:extLst>
              <a:ext uri="{FF2B5EF4-FFF2-40B4-BE49-F238E27FC236}">
                <a16:creationId xmlns:a16="http://schemas.microsoft.com/office/drawing/2014/main" id="{B3C1D80E-8101-4003-9CA5-4BB723E0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5362" y="4192651"/>
            <a:ext cx="1533525" cy="1666875"/>
          </a:xfrm>
          <a:prstGeom prst="rect">
            <a:avLst/>
          </a:prstGeom>
        </p:spPr>
      </p:pic>
      <p:pic>
        <p:nvPicPr>
          <p:cNvPr id="28" name="Picture 10" descr="Graffiti on a wall&#10;&#10;Description generated with high confidence">
            <a:extLst>
              <a:ext uri="{FF2B5EF4-FFF2-40B4-BE49-F238E27FC236}">
                <a16:creationId xmlns:a16="http://schemas.microsoft.com/office/drawing/2014/main" id="{65BCFFF1-0DA5-434E-A026-ADA4860B63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7167" y="2111783"/>
            <a:ext cx="2592682" cy="1130847"/>
          </a:xfrm>
          <a:prstGeom prst="rect">
            <a:avLst/>
          </a:prstGeom>
        </p:spPr>
      </p:pic>
      <p:pic>
        <p:nvPicPr>
          <p:cNvPr id="29" name="Picture 15" descr="A drawing of a person&#10;&#10;Description generated with high confidence">
            <a:extLst>
              <a:ext uri="{FF2B5EF4-FFF2-40B4-BE49-F238E27FC236}">
                <a16:creationId xmlns:a16="http://schemas.microsoft.com/office/drawing/2014/main" id="{6ABDAD2F-D801-4BBD-842D-98183ABAF9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3198" y="3397593"/>
            <a:ext cx="2592682" cy="1006929"/>
          </a:xfrm>
          <a:prstGeom prst="rect">
            <a:avLst/>
          </a:prstGeom>
        </p:spPr>
      </p:pic>
      <p:pic>
        <p:nvPicPr>
          <p:cNvPr id="30" name="Picture 17" descr="Graffiti on a wall&#10;&#10;Description generated with high confidence">
            <a:extLst>
              <a:ext uri="{FF2B5EF4-FFF2-40B4-BE49-F238E27FC236}">
                <a16:creationId xmlns:a16="http://schemas.microsoft.com/office/drawing/2014/main" id="{820A5CC8-29C6-445D-AF66-A41D936FD7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47943" y="4480011"/>
            <a:ext cx="2583275" cy="935328"/>
          </a:xfrm>
          <a:prstGeom prst="rect">
            <a:avLst/>
          </a:prstGeom>
        </p:spPr>
      </p:pic>
      <p:pic>
        <p:nvPicPr>
          <p:cNvPr id="31" name="Picture 19" descr="Graffiti on a wall&#10;&#10;Description generated with high confidence">
            <a:extLst>
              <a:ext uri="{FF2B5EF4-FFF2-40B4-BE49-F238E27FC236}">
                <a16:creationId xmlns:a16="http://schemas.microsoft.com/office/drawing/2014/main" id="{DC8C980E-C25A-40EC-BA50-F91D05D158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30370" y="5613594"/>
            <a:ext cx="2686756" cy="1002088"/>
          </a:xfrm>
          <a:prstGeom prst="rect">
            <a:avLst/>
          </a:prstGeom>
        </p:spPr>
      </p:pic>
      <p:sp>
        <p:nvSpPr>
          <p:cNvPr id="32" name="Arrow: Right 20">
            <a:extLst>
              <a:ext uri="{FF2B5EF4-FFF2-40B4-BE49-F238E27FC236}">
                <a16:creationId xmlns:a16="http://schemas.microsoft.com/office/drawing/2014/main" id="{EE4EB38D-B921-4F40-A100-8DC95AA7AE8A}"/>
              </a:ext>
            </a:extLst>
          </p:cNvPr>
          <p:cNvSpPr/>
          <p:nvPr/>
        </p:nvSpPr>
        <p:spPr>
          <a:xfrm>
            <a:off x="8193832" y="3948684"/>
            <a:ext cx="978370" cy="48918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8">
            <a:extLst>
              <a:ext uri="{FF2B5EF4-FFF2-40B4-BE49-F238E27FC236}">
                <a16:creationId xmlns:a16="http://schemas.microsoft.com/office/drawing/2014/main" id="{3EBF88D1-575F-40D7-A86E-8C6A9021FAB4}"/>
              </a:ext>
            </a:extLst>
          </p:cNvPr>
          <p:cNvSpPr txBox="1"/>
          <p:nvPr/>
        </p:nvSpPr>
        <p:spPr>
          <a:xfrm>
            <a:off x="5939818" y="3682801"/>
            <a:ext cx="274319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/>
              <a:t>Accéléromètre</a:t>
            </a:r>
          </a:p>
          <a:p>
            <a:pPr algn="ctr"/>
            <a:endParaRPr lang="en-US" dirty="0"/>
          </a:p>
        </p:txBody>
      </p:sp>
      <p:sp>
        <p:nvSpPr>
          <p:cNvPr id="34" name="TextBox 12">
            <a:extLst>
              <a:ext uri="{FF2B5EF4-FFF2-40B4-BE49-F238E27FC236}">
                <a16:creationId xmlns:a16="http://schemas.microsoft.com/office/drawing/2014/main" id="{91873785-CA58-4907-9BC2-C56A73BE72B7}"/>
              </a:ext>
            </a:extLst>
          </p:cNvPr>
          <p:cNvSpPr txBox="1"/>
          <p:nvPr/>
        </p:nvSpPr>
        <p:spPr>
          <a:xfrm>
            <a:off x="5890919" y="5825067"/>
            <a:ext cx="274319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/>
              <a:t>Gyroscope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Nos données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B2EF185-1BFE-4A68-8C70-4738B2FB0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7769" y="2730910"/>
            <a:ext cx="6684603" cy="3397432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BD44E6A4-DCD1-4236-ACAC-1575EEE46163}"/>
              </a:ext>
            </a:extLst>
          </p:cNvPr>
          <p:cNvSpPr txBox="1"/>
          <p:nvPr/>
        </p:nvSpPr>
        <p:spPr>
          <a:xfrm>
            <a:off x="373711" y="2770273"/>
            <a:ext cx="45481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Nous avons eu besoin de regrouper toute les données dans un Data Frame car elles étaient dispersées à travers plusieurs fichiers différents.</a:t>
            </a:r>
          </a:p>
          <a:p>
            <a:endParaRPr lang="fr-FR" dirty="0"/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Grâce aux librairies python, nous avons pu obtenir une visualisation des divers activités traduites par les capteurs.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08936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Modèles et prédictions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6500B1F-0DCE-4543-9E57-A7659D4520BC}"/>
              </a:ext>
            </a:extLst>
          </p:cNvPr>
          <p:cNvSpPr txBox="1"/>
          <p:nvPr/>
        </p:nvSpPr>
        <p:spPr>
          <a:xfrm>
            <a:off x="265905" y="2203930"/>
            <a:ext cx="55797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 travers notre analyse, nous avons testé plusieurs modèles comme le </a:t>
            </a:r>
            <a:r>
              <a:rPr lang="fr-FR" b="1" dirty="0"/>
              <a:t>SVM Classifier, le </a:t>
            </a:r>
            <a:r>
              <a:rPr lang="fr-FR" b="1" dirty="0" err="1"/>
              <a:t>Random</a:t>
            </a:r>
            <a:r>
              <a:rPr lang="fr-FR" b="1" dirty="0"/>
              <a:t> Forest, ou le </a:t>
            </a:r>
            <a:r>
              <a:rPr lang="fr-FR" b="1" dirty="0" err="1"/>
              <a:t>Logit</a:t>
            </a:r>
            <a:r>
              <a:rPr lang="fr-FR" dirty="0"/>
              <a:t>. Un </a:t>
            </a:r>
            <a:r>
              <a:rPr lang="fr-FR" b="1" dirty="0"/>
              <a:t>réseau de neurones </a:t>
            </a:r>
            <a:r>
              <a:rPr lang="fr-FR" dirty="0"/>
              <a:t>a également été mis en place afin de prédire les différentes activités.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Et nous avons finit par conclure que les prédictions pour chacun des modèles statistiques étaient satisfaisantes, et notamment pour le SVM Classifier qui présentait une </a:t>
            </a:r>
            <a:r>
              <a:rPr lang="fr-FR" b="1" dirty="0"/>
              <a:t>précision pas loin de 95,4%.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B0DFB94-C419-401A-89EC-2B2D26F7B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892" y="4086419"/>
            <a:ext cx="4124325" cy="249555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F0D081E-788D-4C6D-8546-E04E6C8098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939623"/>
            <a:ext cx="3096306" cy="255073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441F839-26F0-478C-BAF3-6E867C8680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9044" y="5864036"/>
            <a:ext cx="2684805" cy="87966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4694D20-999B-4701-B24C-DDACC2EF40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905" y="5313730"/>
            <a:ext cx="4665324" cy="142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897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API DJANGO</a:t>
            </a:r>
          </a:p>
        </p:txBody>
      </p:sp>
    </p:spTree>
    <p:extLst>
      <p:ext uri="{BB962C8B-B14F-4D97-AF65-F5344CB8AC3E}">
        <p14:creationId xmlns:p14="http://schemas.microsoft.com/office/powerpoint/2010/main" val="2157656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fr-FR" dirty="0">
                <a:solidFill>
                  <a:srgbClr val="FFFFFF"/>
                </a:solidFill>
              </a:rPr>
              <a:t>Merci pour votre attention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0330" y="3505095"/>
            <a:ext cx="3635135" cy="2629006"/>
          </a:xfrm>
        </p:spPr>
        <p:txBody>
          <a:bodyPr rtlCol="0">
            <a:normAutofit/>
          </a:bodyPr>
          <a:lstStyle/>
          <a:p>
            <a:pPr rtl="0"/>
            <a:r>
              <a:rPr lang="fr-FR" sz="1400" dirty="0">
                <a:solidFill>
                  <a:schemeClr val="bg2"/>
                </a:solidFill>
              </a:rPr>
              <a:t>Amir</a:t>
            </a:r>
          </a:p>
          <a:p>
            <a:pPr rtl="0"/>
            <a:r>
              <a:rPr lang="fr-FR" sz="1400" dirty="0">
                <a:solidFill>
                  <a:schemeClr val="bg2"/>
                </a:solidFill>
              </a:rPr>
              <a:t>BENADOUDA</a:t>
            </a:r>
          </a:p>
          <a:p>
            <a:pPr rtl="0"/>
            <a:r>
              <a:rPr lang="fr-FR" sz="1400" dirty="0" err="1">
                <a:solidFill>
                  <a:schemeClr val="bg2"/>
                </a:solidFill>
              </a:rPr>
              <a:t>Esilv</a:t>
            </a:r>
            <a:r>
              <a:rPr lang="fr-FR" sz="1400" dirty="0">
                <a:solidFill>
                  <a:schemeClr val="bg2"/>
                </a:solidFill>
              </a:rPr>
              <a:t> – 5</a:t>
            </a:r>
            <a:r>
              <a:rPr lang="fr-FR" sz="1400" baseline="30000" dirty="0">
                <a:solidFill>
                  <a:schemeClr val="bg2"/>
                </a:solidFill>
              </a:rPr>
              <a:t>ème</a:t>
            </a:r>
            <a:r>
              <a:rPr lang="fr-FR" sz="1400" dirty="0">
                <a:solidFill>
                  <a:schemeClr val="bg2"/>
                </a:solidFill>
              </a:rPr>
              <a:t> Année (IBO)</a:t>
            </a:r>
            <a:r>
              <a:rPr lang="fr-FR" sz="1400" baseline="30000" dirty="0">
                <a:solidFill>
                  <a:schemeClr val="bg2"/>
                </a:solidFill>
              </a:rPr>
              <a:t> </a:t>
            </a:r>
            <a:endParaRPr lang="fr-FR" sz="1400" dirty="0">
              <a:solidFill>
                <a:schemeClr val="bg2"/>
              </a:solidFill>
            </a:endParaRPr>
          </a:p>
          <a:p>
            <a:pPr rtl="0"/>
            <a:endParaRPr lang="fr-FR" sz="1400" dirty="0">
              <a:solidFill>
                <a:schemeClr val="bg2"/>
              </a:solidFill>
            </a:endParaRPr>
          </a:p>
          <a:p>
            <a:pPr rtl="0"/>
            <a:r>
              <a:rPr lang="fr-FR" sz="1050" dirty="0">
                <a:solidFill>
                  <a:schemeClr val="bg2"/>
                </a:solidFill>
              </a:rPr>
              <a:t>contact : Amir.benadouda@edu.devinci.fr</a:t>
            </a:r>
          </a:p>
          <a:p>
            <a:pPr rtl="0"/>
            <a:endParaRPr lang="fr-FR" dirty="0">
              <a:solidFill>
                <a:schemeClr val="bg2"/>
              </a:solidFill>
            </a:endParaRPr>
          </a:p>
          <a:p>
            <a:pPr rtl="0"/>
            <a:endParaRPr lang="fr-FR" dirty="0">
              <a:solidFill>
                <a:schemeClr val="bg2"/>
              </a:solidFill>
            </a:endParaRP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050" name="Picture 2" descr="Résultat de recherche d'images pour &quot;esilv logo&quot;&quot;">
            <a:extLst>
              <a:ext uri="{FF2B5EF4-FFF2-40B4-BE49-F238E27FC236}">
                <a16:creationId xmlns:a16="http://schemas.microsoft.com/office/drawing/2014/main" id="{3EF28E29-545E-405D-AF78-87F393733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4374" y="5919369"/>
            <a:ext cx="1170434" cy="429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ésultat de recherche d'images pour &quot;Data analysis&quot;&quot;">
            <a:extLst>
              <a:ext uri="{FF2B5EF4-FFF2-40B4-BE49-F238E27FC236}">
                <a16:creationId xmlns:a16="http://schemas.microsoft.com/office/drawing/2014/main" id="{1077416C-31BB-4E0E-B192-6CE8282C3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32" y="720342"/>
            <a:ext cx="7595613" cy="5666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Technologies - Conception Dividende</Template>
  <TotalTime>0</TotalTime>
  <Words>235</Words>
  <Application>Microsoft Office PowerPoint</Application>
  <PresentationFormat>Grand écran</PresentationFormat>
  <Paragraphs>39</Paragraphs>
  <Slides>6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Calibri</vt:lpstr>
      <vt:lpstr>Gill Sans MT</vt:lpstr>
      <vt:lpstr>Wingdings 2</vt:lpstr>
      <vt:lpstr>Dividende</vt:lpstr>
      <vt:lpstr>DATA ANALYSIS</vt:lpstr>
      <vt:lpstr>Introduction</vt:lpstr>
      <vt:lpstr>Nos données </vt:lpstr>
      <vt:lpstr>Modèles et prédictions</vt:lpstr>
      <vt:lpstr>API DJANGO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2020-02-04T20:38:19Z</dcterms:created>
  <dcterms:modified xsi:type="dcterms:W3CDTF">2020-02-04T23:11:25Z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